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5"/>
  </p:notesMasterIdLst>
  <p:sldIdLst>
    <p:sldId id="516" r:id="rId2"/>
    <p:sldId id="426" r:id="rId3"/>
    <p:sldId id="515" r:id="rId4"/>
    <p:sldId id="343" r:id="rId5"/>
    <p:sldId id="469" r:id="rId6"/>
    <p:sldId id="435" r:id="rId7"/>
    <p:sldId id="513" r:id="rId8"/>
    <p:sldId id="364" r:id="rId9"/>
    <p:sldId id="410" r:id="rId10"/>
    <p:sldId id="403" r:id="rId11"/>
    <p:sldId id="456" r:id="rId12"/>
    <p:sldId id="457" r:id="rId13"/>
    <p:sldId id="397" r:id="rId14"/>
    <p:sldId id="465" r:id="rId15"/>
    <p:sldId id="466" r:id="rId16"/>
    <p:sldId id="467" r:id="rId17"/>
    <p:sldId id="462" r:id="rId18"/>
    <p:sldId id="463" r:id="rId19"/>
    <p:sldId id="514" r:id="rId20"/>
    <p:sldId id="443" r:id="rId21"/>
    <p:sldId id="464" r:id="rId22"/>
    <p:sldId id="446" r:id="rId23"/>
    <p:sldId id="429" r:id="rId24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SMC" lastIdx="8" clrIdx="0">
    <p:extLst>
      <p:ext uri="{19B8F6BF-5375-455C-9EA6-DF929625EA0E}">
        <p15:presenceInfo xmlns:p15="http://schemas.microsoft.com/office/powerpoint/2012/main" userId="Shane Coughlan" providerId="None"/>
      </p:ext>
    </p:extLst>
  </p:cmAuthor>
  <p:cmAuthor id="2" name="Guest User" initials="GU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B4C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A044C-9FCE-43A0-B44F-D995D8A07224}" v="23" dt="2021-05-03T11:41:12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78996" autoAdjust="0"/>
  </p:normalViewPr>
  <p:slideViewPr>
    <p:cSldViewPr snapToGrid="0">
      <p:cViewPr varScale="1">
        <p:scale>
          <a:sx n="60" d="100"/>
          <a:sy n="60" d="100"/>
        </p:scale>
        <p:origin x="155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Crystal Jeongwon" userId="24a1daffabfa486d" providerId="LiveId" clId="{78EA044C-9FCE-43A0-B44F-D995D8A07224}"/>
    <pc:docChg chg="undo redo custSel modSld">
      <pc:chgData name="Choi Crystal Jeongwon" userId="24a1daffabfa486d" providerId="LiveId" clId="{78EA044C-9FCE-43A0-B44F-D995D8A07224}" dt="2021-05-03T11:40:33.025" v="184" actId="20577"/>
      <pc:docMkLst>
        <pc:docMk/>
      </pc:docMkLst>
      <pc:sldChg chg="modNotesTx">
        <pc:chgData name="Choi Crystal Jeongwon" userId="24a1daffabfa486d" providerId="LiveId" clId="{78EA044C-9FCE-43A0-B44F-D995D8A07224}" dt="2021-05-03T10:44:02.462" v="13"/>
        <pc:sldMkLst>
          <pc:docMk/>
          <pc:sldMk cId="1948843837" sldId="343"/>
        </pc:sldMkLst>
      </pc:sldChg>
      <pc:sldChg chg="modNotesTx">
        <pc:chgData name="Choi Crystal Jeongwon" userId="24a1daffabfa486d" providerId="LiveId" clId="{78EA044C-9FCE-43A0-B44F-D995D8A07224}" dt="2021-05-03T10:46:37.694" v="20"/>
        <pc:sldMkLst>
          <pc:docMk/>
          <pc:sldMk cId="3534008776" sldId="364"/>
        </pc:sldMkLst>
      </pc:sldChg>
      <pc:sldChg chg="modNotesTx">
        <pc:chgData name="Choi Crystal Jeongwon" userId="24a1daffabfa486d" providerId="LiveId" clId="{78EA044C-9FCE-43A0-B44F-D995D8A07224}" dt="2021-05-03T11:09:31.761" v="50"/>
        <pc:sldMkLst>
          <pc:docMk/>
          <pc:sldMk cId="2513210311" sldId="397"/>
        </pc:sldMkLst>
      </pc:sldChg>
      <pc:sldChg chg="modNotesTx">
        <pc:chgData name="Choi Crystal Jeongwon" userId="24a1daffabfa486d" providerId="LiveId" clId="{78EA044C-9FCE-43A0-B44F-D995D8A07224}" dt="2021-05-03T11:09:33.603" v="52" actId="20577"/>
        <pc:sldMkLst>
          <pc:docMk/>
          <pc:sldMk cId="3333147239" sldId="403"/>
        </pc:sldMkLst>
      </pc:sldChg>
      <pc:sldChg chg="modNotesTx">
        <pc:chgData name="Choi Crystal Jeongwon" userId="24a1daffabfa486d" providerId="LiveId" clId="{78EA044C-9FCE-43A0-B44F-D995D8A07224}" dt="2021-05-03T11:38:14.971" v="175" actId="20577"/>
        <pc:sldMkLst>
          <pc:docMk/>
          <pc:sldMk cId="1280684744" sldId="410"/>
        </pc:sldMkLst>
      </pc:sldChg>
      <pc:sldChg chg="modNotesTx">
        <pc:chgData name="Choi Crystal Jeongwon" userId="24a1daffabfa486d" providerId="LiveId" clId="{78EA044C-9FCE-43A0-B44F-D995D8A07224}" dt="2021-05-03T11:36:36.463" v="165" actId="20577"/>
        <pc:sldMkLst>
          <pc:docMk/>
          <pc:sldMk cId="2095587236" sldId="426"/>
        </pc:sldMkLst>
      </pc:sldChg>
      <pc:sldChg chg="modNotesTx">
        <pc:chgData name="Choi Crystal Jeongwon" userId="24a1daffabfa486d" providerId="LiveId" clId="{78EA044C-9FCE-43A0-B44F-D995D8A07224}" dt="2021-05-03T11:34:38.735" v="162"/>
        <pc:sldMkLst>
          <pc:docMk/>
          <pc:sldMk cId="2315083284" sldId="429"/>
        </pc:sldMkLst>
      </pc:sldChg>
      <pc:sldChg chg="modNotesTx">
        <pc:chgData name="Choi Crystal Jeongwon" userId="24a1daffabfa486d" providerId="LiveId" clId="{78EA044C-9FCE-43A0-B44F-D995D8A07224}" dt="2021-05-03T10:45:25.405" v="17"/>
        <pc:sldMkLst>
          <pc:docMk/>
          <pc:sldMk cId="3051787830" sldId="435"/>
        </pc:sldMkLst>
      </pc:sldChg>
      <pc:sldChg chg="modNotesTx">
        <pc:chgData name="Choi Crystal Jeongwon" userId="24a1daffabfa486d" providerId="LiveId" clId="{78EA044C-9FCE-43A0-B44F-D995D8A07224}" dt="2021-05-03T11:24:17.642" v="154" actId="6549"/>
        <pc:sldMkLst>
          <pc:docMk/>
          <pc:sldMk cId="1754998497" sldId="443"/>
        </pc:sldMkLst>
      </pc:sldChg>
      <pc:sldChg chg="modNotesTx">
        <pc:chgData name="Choi Crystal Jeongwon" userId="24a1daffabfa486d" providerId="LiveId" clId="{78EA044C-9FCE-43A0-B44F-D995D8A07224}" dt="2021-05-03T11:33:18.419" v="161"/>
        <pc:sldMkLst>
          <pc:docMk/>
          <pc:sldMk cId="883680486" sldId="446"/>
        </pc:sldMkLst>
      </pc:sldChg>
      <pc:sldChg chg="modNotesTx">
        <pc:chgData name="Choi Crystal Jeongwon" userId="24a1daffabfa486d" providerId="LiveId" clId="{78EA044C-9FCE-43A0-B44F-D995D8A07224}" dt="2021-05-03T10:49:19.613" v="24"/>
        <pc:sldMkLst>
          <pc:docMk/>
          <pc:sldMk cId="1065986826" sldId="456"/>
        </pc:sldMkLst>
      </pc:sldChg>
      <pc:sldChg chg="modNotesTx">
        <pc:chgData name="Choi Crystal Jeongwon" userId="24a1daffabfa486d" providerId="LiveId" clId="{78EA044C-9FCE-43A0-B44F-D995D8A07224}" dt="2021-05-03T10:51:15.210" v="35" actId="20577"/>
        <pc:sldMkLst>
          <pc:docMk/>
          <pc:sldMk cId="1732416161" sldId="457"/>
        </pc:sldMkLst>
      </pc:sldChg>
      <pc:sldChg chg="modNotesTx">
        <pc:chgData name="Choi Crystal Jeongwon" userId="24a1daffabfa486d" providerId="LiveId" clId="{78EA044C-9FCE-43A0-B44F-D995D8A07224}" dt="2021-05-03T11:11:28.519" v="121" actId="20577"/>
        <pc:sldMkLst>
          <pc:docMk/>
          <pc:sldMk cId="705930078" sldId="462"/>
        </pc:sldMkLst>
      </pc:sldChg>
      <pc:sldChg chg="modNotesTx">
        <pc:chgData name="Choi Crystal Jeongwon" userId="24a1daffabfa486d" providerId="LiveId" clId="{78EA044C-9FCE-43A0-B44F-D995D8A07224}" dt="2021-05-03T11:16:59.250" v="122"/>
        <pc:sldMkLst>
          <pc:docMk/>
          <pc:sldMk cId="3419136839" sldId="463"/>
        </pc:sldMkLst>
      </pc:sldChg>
      <pc:sldChg chg="modNotesTx">
        <pc:chgData name="Choi Crystal Jeongwon" userId="24a1daffabfa486d" providerId="LiveId" clId="{78EA044C-9FCE-43A0-B44F-D995D8A07224}" dt="2021-05-03T11:29:44.585" v="157"/>
        <pc:sldMkLst>
          <pc:docMk/>
          <pc:sldMk cId="877930351" sldId="464"/>
        </pc:sldMkLst>
      </pc:sldChg>
      <pc:sldChg chg="modNotesTx">
        <pc:chgData name="Choi Crystal Jeongwon" userId="24a1daffabfa486d" providerId="LiveId" clId="{78EA044C-9FCE-43A0-B44F-D995D8A07224}" dt="2021-05-03T11:10:12.545" v="55"/>
        <pc:sldMkLst>
          <pc:docMk/>
          <pc:sldMk cId="2338280526" sldId="465"/>
        </pc:sldMkLst>
      </pc:sldChg>
      <pc:sldChg chg="modNotesTx">
        <pc:chgData name="Choi Crystal Jeongwon" userId="24a1daffabfa486d" providerId="LiveId" clId="{78EA044C-9FCE-43A0-B44F-D995D8A07224}" dt="2021-05-03T11:10:25.383" v="56"/>
        <pc:sldMkLst>
          <pc:docMk/>
          <pc:sldMk cId="2251426121" sldId="466"/>
        </pc:sldMkLst>
      </pc:sldChg>
      <pc:sldChg chg="modNotesTx">
        <pc:chgData name="Choi Crystal Jeongwon" userId="24a1daffabfa486d" providerId="LiveId" clId="{78EA044C-9FCE-43A0-B44F-D995D8A07224}" dt="2021-05-03T11:10:34.461" v="57"/>
        <pc:sldMkLst>
          <pc:docMk/>
          <pc:sldMk cId="1701353836" sldId="467"/>
        </pc:sldMkLst>
      </pc:sldChg>
      <pc:sldChg chg="modNotesTx">
        <pc:chgData name="Choi Crystal Jeongwon" userId="24a1daffabfa486d" providerId="LiveId" clId="{78EA044C-9FCE-43A0-B44F-D995D8A07224}" dt="2021-05-03T10:44:35.266" v="14"/>
        <pc:sldMkLst>
          <pc:docMk/>
          <pc:sldMk cId="4131963006" sldId="469"/>
        </pc:sldMkLst>
      </pc:sldChg>
      <pc:sldChg chg="modNotesTx">
        <pc:chgData name="Choi Crystal Jeongwon" userId="24a1daffabfa486d" providerId="LiveId" clId="{78EA044C-9FCE-43A0-B44F-D995D8A07224}" dt="2021-05-03T10:46:10.670" v="19"/>
        <pc:sldMkLst>
          <pc:docMk/>
          <pc:sldMk cId="3070428060" sldId="513"/>
        </pc:sldMkLst>
      </pc:sldChg>
      <pc:sldChg chg="modNotesTx">
        <pc:chgData name="Choi Crystal Jeongwon" userId="24a1daffabfa486d" providerId="LiveId" clId="{78EA044C-9FCE-43A0-B44F-D995D8A07224}" dt="2021-05-03T11:40:33.025" v="184" actId="20577"/>
        <pc:sldMkLst>
          <pc:docMk/>
          <pc:sldMk cId="1000905919" sldId="514"/>
        </pc:sldMkLst>
      </pc:sldChg>
      <pc:sldChg chg="modNotesTx">
        <pc:chgData name="Choi Crystal Jeongwon" userId="24a1daffabfa486d" providerId="LiveId" clId="{78EA044C-9FCE-43A0-B44F-D995D8A07224}" dt="2021-05-03T10:43:11.147" v="12"/>
        <pc:sldMkLst>
          <pc:docMk/>
          <pc:sldMk cId="3968844511" sldId="515"/>
        </pc:sldMkLst>
      </pc:sldChg>
      <pc:sldChg chg="modNotesTx">
        <pc:chgData name="Choi Crystal Jeongwon" userId="24a1daffabfa486d" providerId="LiveId" clId="{78EA044C-9FCE-43A0-B44F-D995D8A07224}" dt="2021-05-03T10:36:37.461" v="0"/>
        <pc:sldMkLst>
          <pc:docMk/>
          <pc:sldMk cId="3894498733" sldId="5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프로젝트는 컴플라이언스 프로세스를 개선하고 공급망 전반에서 신뢰를 구축하는 데 도움이 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118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당사는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적합성을 지원하기 위해 다양한 참조 자료와 번역본을 제공합니다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208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참조 항목은 당사 웹사이트에서 직접 제공됩니다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40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기타 다양한 정보는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깃허브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(GitHub)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보관소에서 확인하실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5281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당사의 파트너 프로그램에 대한 지리적 범위는 견고하며 점점 더 확장되고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현재는 미국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독일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이탈리아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스페인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스웨덴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아일랜드 등을 포함하여 상당수의 전략적인 지리적 위치를 차지하고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40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당사의 파트너 프로그램에 대한 지리적 범위는 견고하며 점점 더 확장되고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현재는 미국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독일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이탈리아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스페인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스웨덴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아일랜드 등을 포함하여 상당수의 전략적인 지리적 위치를 차지하고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197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당사의 파트너 프로그램에 대한 지리적 범위는 견고하며 점점 더 확장되고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현재는 미국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독일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이탈리아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스페인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스웨덴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아일랜드 등을 포함하여 상당수의 전략적인 지리적 위치를 차지하고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153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당사의 파트너 프로그램에 대한 지리적 범위는 견고하며 점점 더 확장되고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현재는 미국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영국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독일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이탈리아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스페인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스웨덴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아일랜드 등을 포함하여 상당수의 전략적인 지리적 위치를 차지하고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683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TUV Sud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PwC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모두 전 세계적으로 외부 인증을 제공합니다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39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오픈 소스 컴플라이언스를 위한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산업 표준을 충족하는 것과 관련하여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당사는 자체 인증에서부터 독립적인 컴플라이언스 평가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외부 인증에 이르기까지 다양한 이해관계자를 위해 다양한 일련의 옵션을 개발하고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7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컴플라이언스는 오픈 소스 기술을 통한 효과적이고 전략적인 참여의 핵심입니다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당사가 공급망을 위해 이를 효과적으로 맥락화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상황에 맞게 조정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 수 있다는 것은 매우 중요합니다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공간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및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SPDX)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에서 솔루션을 상황에 맞게 조정할 수 있는 다양한 기존 업계 표준이 있으며 자동화를 지원하는 광범위한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툴링이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ko-KR" altLang="en-US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을 실행하는 방식에서 가장 중요한 점은 누가 </a:t>
            </a:r>
            <a:r>
              <a:rPr lang="ko-KR" altLang="en-US" sz="1200" b="0" i="0" u="none" strike="noStrike" cap="none" dirty="0" err="1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운영하는지와</a:t>
            </a:r>
            <a:r>
              <a:rPr lang="ko-KR" altLang="en-US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관련이 있습니다</a:t>
            </a:r>
            <a:r>
              <a:rPr lang="en-US" altLang="ko-KR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CA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해당 프로젝트는 사용자 회사를 위해 사용자 회사가 직접 운영합니다</a:t>
            </a:r>
            <a:r>
              <a:rPr lang="en-US" altLang="ko-KR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CA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저희가 하는 모든 일은 이에 대한 서비스 및 오픈 소스 코드 관리를 다루기 위한 실용적이고 실제적인 솔루션에 대한 공통된 요구에 대한 서비스입니다</a:t>
            </a:r>
            <a:r>
              <a:rPr lang="en-US" altLang="ko-KR" sz="1200" b="0" i="0" u="none" strike="noStrike" cap="none" dirty="0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CA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6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자체 인증은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OpenChain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산업 표준의 핵심입니다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기업은 ‘예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아니요’로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구성된 일련의 질문에 액세스하여 고품질 오픈 소스 컴플라이언스 프로그램의 핵심 요건을 구현했는지 여부를 확인할 수 있습니다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해당 질문은 여기에서 찾을 수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https://certification.openchainproject.org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12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독립적인 컴플라이언스 평가는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ISO 26262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의 독립적인 보안 평가와 동일하게 작용합니다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법무법인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컨설팅 회사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회계법인 등의 독립당사자가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OpenChain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자체 평가 제품을 검토하고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이를 완료한 것으로 인지하는가에 대한 지침을 제공합니다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420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외부 인증은 인증 기관이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OpenChain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적합성 프로세스를 통해 기업을 안내하는 프로세스입니다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그런 다음 인증 기관은 공식 인증 문서를 발행합니다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 활동은 자동차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인프라 및 유사 분야를 중심으로 관찰되는 외부 인증 방식에 정확하게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매핑됩니다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95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참여 및 개선을 위한 의견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질문 또는 아이디어가 있으시면 저희에게 연락해주십시오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98094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이는 전체적인 흐름을 정의하는 것으로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기업이 프로세스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정책 또는 교육을 받아야 하는 변곡점을 제시합니다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8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사양 요건을 충족하는 기업은 배지를 사용하여 자사의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적합성 프로그램 및 이 프로그램을 통과한 제품을 식별할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이상은 현재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프로젝트에 참여하고 있는 플래티넘 회원사들입니다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647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5230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요건을 준수하는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적합성 프로그램을 보유하고 있다고 공개적으로 발표한 기업이 많습니다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이러한 기업들은 다양한 산업 분야에 분포하고 있으며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기업의 규모도 다양합니다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물론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적합성을 진행중이거나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공개적으로 발표한 프로그램이 없는 경우가 더 많습니다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사양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세대와 관련된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적합성 프로그램을 보유하고 있다고 공개적으로 발표한 기업이 많습니다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이러한 기업들은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5230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특정 조건을 준수하지는 않지만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채택과 관련하여 탁월한 위치에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altLang="ko-KR" sz="12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ko-KR" alt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은 광범위한 지역 및 글로벌 작업 그룹이 참조 자료 및 기타 커뮤니티 활동을 통해 적극적으로 채택을 지원합니다</a:t>
            </a:r>
            <a:r>
              <a:rPr lang="en-US" altLang="ko-KR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CA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89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컴퓨터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태블릿 및 휴대전화에서 사용할 수 있도록 반응형 인터페이스를 갖춘 무료 자체 인증 웹 앱을 보유하고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이는 시장과 기업을 불문하고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신속하고 간편하게 컴플라이언스 프로그램 상태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점검’을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수행하거나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OpenChain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사양에 대한 적합성을 기록할 수 있도록 설계되었습니다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17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">
  <p:cSld name="Big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6737350"/>
            <a:ext cx="4029000" cy="12060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2" y="6737350"/>
            <a:ext cx="4029000" cy="12060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00" cy="1206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175" y="2295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5019675" y="1914525"/>
            <a:ext cx="7172324" cy="1808162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350" cy="18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5153023" y="1914525"/>
            <a:ext cx="7038976" cy="180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5019675" y="1914525"/>
            <a:ext cx="7172400" cy="18081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400" cy="18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5153024" y="1914525"/>
            <a:ext cx="7038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3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get-starte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ertification.openchainprojec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38200" y="38359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900"/>
            </a:pPr>
            <a:r>
              <a:rPr lang="ko-KR" sz="4400"/>
              <a:t>OpenChain ISO 5230 작동 방식</a:t>
            </a: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3A2304D4-8340-EF4D-85F5-3799BC7BD9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50" y="860507"/>
            <a:ext cx="4965700" cy="27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DCC13-CC10-1643-B3B2-11EF60E2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53" y="1245609"/>
            <a:ext cx="5854700" cy="147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/>
              <a:t>포괄적인 참조 자료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3B576-DBDB-2043-AF61-7FC5F1DC39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34" y="1393907"/>
            <a:ext cx="2900805" cy="377340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815F80-DD81-7E4B-AE6A-F7E82C670D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91" y="2273731"/>
            <a:ext cx="2900805" cy="3762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1C750-E5F6-7440-9423-345036F5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0" y="2931726"/>
            <a:ext cx="2900806" cy="3626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B0138E-5ED6-F945-8DA0-4D491CAB73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055" y="3249538"/>
            <a:ext cx="5165253" cy="2986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F2ACB-96D0-B14B-AE51-66D08EE61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06" y="2261637"/>
            <a:ext cx="3404956" cy="1284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FEC86B-AB2E-EA41-AE58-77F211B5C0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1853" y="2973875"/>
            <a:ext cx="3130147" cy="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374F05-9044-C24A-9534-1BBDCCB846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862" y="128016"/>
            <a:ext cx="5598842" cy="546811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E6AA3-79CB-3743-9BAD-EE90C046C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830" y="1900784"/>
            <a:ext cx="4619045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BCFC52-D838-0B49-B088-A47888E57E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620" y="167020"/>
            <a:ext cx="9354759" cy="6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1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35">
            <a:extLst>
              <a:ext uri="{FF2B5EF4-FFF2-40B4-BE49-F238E27FC236}">
                <a16:creationId xmlns:a16="http://schemas.microsoft.com/office/drawing/2014/main" id="{D5A98FBE-7A12-4C42-B8DC-EF8804D47AF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/>
              <a:t>파트너 프로그램 – 글로벌 입지 기반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43602DF7-65B6-C343-BD1D-B455683A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1" y="1784350"/>
            <a:ext cx="10959938" cy="3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4AF30F-CDC2-2C4F-9B60-4EF161425D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25" y="0"/>
            <a:ext cx="10306230" cy="670136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26FF2173-E711-4DAA-81D6-CB7B4778E7F5}"/>
              </a:ext>
            </a:extLst>
          </p:cNvPr>
          <p:cNvSpPr txBox="1">
            <a:spLocks/>
          </p:cNvSpPr>
          <p:nvPr/>
        </p:nvSpPr>
        <p:spPr>
          <a:xfrm>
            <a:off x="4922939" y="0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ko-KR" sz="2800" b="1">
                <a:solidFill>
                  <a:schemeClr val="tx1"/>
                </a:solidFill>
                <a:latin typeface="+mj-lt"/>
              </a:rPr>
              <a:t>법무법인</a:t>
            </a:r>
          </a:p>
        </p:txBody>
      </p:sp>
    </p:spTree>
    <p:extLst>
      <p:ext uri="{BB962C8B-B14F-4D97-AF65-F5344CB8AC3E}">
        <p14:creationId xmlns:p14="http://schemas.microsoft.com/office/powerpoint/2010/main" val="233828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C11A2D-8D17-E145-B4A8-B26744A97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091" y="158185"/>
            <a:ext cx="7890784" cy="6541629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9EEFB3CD-091A-4B93-879F-450BB431FA0A}"/>
              </a:ext>
            </a:extLst>
          </p:cNvPr>
          <p:cNvSpPr txBox="1">
            <a:spLocks/>
          </p:cNvSpPr>
          <p:nvPr/>
        </p:nvSpPr>
        <p:spPr>
          <a:xfrm>
            <a:off x="4755514" y="158185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ko-KR" sz="2800" b="1">
                <a:solidFill>
                  <a:schemeClr val="tx1"/>
                </a:solidFill>
                <a:latin typeface="+mj-lt"/>
              </a:rPr>
              <a:t>서비스 공급자</a:t>
            </a:r>
          </a:p>
        </p:txBody>
      </p:sp>
    </p:spTree>
    <p:extLst>
      <p:ext uri="{BB962C8B-B14F-4D97-AF65-F5344CB8AC3E}">
        <p14:creationId xmlns:p14="http://schemas.microsoft.com/office/powerpoint/2010/main" val="225142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0CA2E-CC5D-B14B-8B8D-C0901AAE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279400"/>
            <a:ext cx="6680200" cy="6299200"/>
          </a:xfrm>
          <a:prstGeom prst="rect">
            <a:avLst/>
          </a:prstGeom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9DEEA5D-0E29-A74C-9065-0E659B41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79400"/>
            <a:ext cx="8966200" cy="198120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0ECAABB7-F90B-4429-BCF6-0160D2CEA332}"/>
              </a:ext>
            </a:extLst>
          </p:cNvPr>
          <p:cNvSpPr txBox="1">
            <a:spLocks/>
          </p:cNvSpPr>
          <p:nvPr/>
        </p:nvSpPr>
        <p:spPr>
          <a:xfrm>
            <a:off x="4278995" y="3463239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ko-KR" sz="2800" b="1">
                <a:solidFill>
                  <a:schemeClr val="tx1"/>
                </a:solidFill>
                <a:latin typeface="+mj-lt"/>
              </a:rPr>
              <a:t>외부 인증기관</a:t>
            </a:r>
          </a:p>
        </p:txBody>
      </p:sp>
      <p:sp>
        <p:nvSpPr>
          <p:cNvPr id="6" name="Google Shape;285;p35">
            <a:extLst>
              <a:ext uri="{FF2B5EF4-FFF2-40B4-BE49-F238E27FC236}">
                <a16:creationId xmlns:a16="http://schemas.microsoft.com/office/drawing/2014/main" id="{FF23F2AA-810F-4453-A3E2-0D8D7AAFAEE9}"/>
              </a:ext>
            </a:extLst>
          </p:cNvPr>
          <p:cNvSpPr txBox="1">
            <a:spLocks/>
          </p:cNvSpPr>
          <p:nvPr/>
        </p:nvSpPr>
        <p:spPr>
          <a:xfrm>
            <a:off x="5218156" y="279400"/>
            <a:ext cx="2226828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ko-KR" sz="2800" b="1">
                <a:solidFill>
                  <a:schemeClr val="tx1"/>
                </a:solidFill>
                <a:latin typeface="+mj-lt"/>
              </a:rPr>
              <a:t>벤더</a:t>
            </a:r>
          </a:p>
        </p:txBody>
      </p:sp>
    </p:spTree>
    <p:extLst>
      <p:ext uri="{BB962C8B-B14F-4D97-AF65-F5344CB8AC3E}">
        <p14:creationId xmlns:p14="http://schemas.microsoft.com/office/powerpoint/2010/main" val="170135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nature&#10;&#10;Description automatically generated">
            <a:extLst>
              <a:ext uri="{FF2B5EF4-FFF2-40B4-BE49-F238E27FC236}">
                <a16:creationId xmlns:a16="http://schemas.microsoft.com/office/drawing/2014/main" id="{5CD0C5C8-7ADB-FE4E-98D8-C10B627D5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570" y="3050240"/>
            <a:ext cx="7310855" cy="3464861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5CDEA9B-7F25-F040-B3C1-5B29845F5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90" y="342899"/>
            <a:ext cx="4957013" cy="2261755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CA87DCD1-57A5-476A-BAD8-1A9BBA4C544B}"/>
              </a:ext>
            </a:extLst>
          </p:cNvPr>
          <p:cNvSpPr txBox="1">
            <a:spLocks/>
          </p:cNvSpPr>
          <p:nvPr/>
        </p:nvSpPr>
        <p:spPr>
          <a:xfrm>
            <a:off x="4600969" y="342899"/>
            <a:ext cx="2990054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ko-KR" sz="2000" b="1">
                <a:solidFill>
                  <a:schemeClr val="tx1"/>
                </a:solidFill>
                <a:latin typeface="+mj-lt"/>
              </a:rPr>
              <a:t>외부 인증기관</a:t>
            </a:r>
          </a:p>
        </p:txBody>
      </p:sp>
    </p:spTree>
    <p:extLst>
      <p:ext uri="{BB962C8B-B14F-4D97-AF65-F5344CB8AC3E}">
        <p14:creationId xmlns:p14="http://schemas.microsoft.com/office/powerpoint/2010/main" val="70593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900"/>
              <a:buFont typeface="Calibri"/>
              <a:buNone/>
            </a:pPr>
            <a:r>
              <a:rPr lang="ko-KR" b="1">
                <a:solidFill>
                  <a:schemeClr val="bg1">
                    <a:lumMod val="50000"/>
                  </a:schemeClr>
                </a:solidFill>
              </a:rPr>
              <a:t>OpenChain 표준은 다음을 통해 충족될 수 있습니다.</a:t>
            </a: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r>
              <a:rPr lang="ko-KR">
                <a:solidFill>
                  <a:schemeClr val="bg1">
                    <a:lumMod val="50000"/>
                  </a:schemeClr>
                </a:solidFill>
              </a:rPr>
              <a:t>자체 인증</a:t>
            </a: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r>
              <a:rPr lang="ko-KR">
                <a:solidFill>
                  <a:schemeClr val="bg1">
                    <a:lumMod val="50000"/>
                  </a:schemeClr>
                </a:solidFill>
              </a:rPr>
              <a:t>독립적인 컴플라이언스 평가</a:t>
            </a: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br>
              <a:rPr lang="ko-KR">
                <a:solidFill>
                  <a:schemeClr val="bg1">
                    <a:lumMod val="50000"/>
                  </a:schemeClr>
                </a:solidFill>
              </a:rPr>
            </a:br>
            <a:r>
              <a:rPr lang="ko-KR">
                <a:solidFill>
                  <a:schemeClr val="bg1">
                    <a:lumMod val="50000"/>
                  </a:schemeClr>
                </a:solidFill>
              </a:rPr>
              <a:t>외부 인증</a:t>
            </a: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 sz="4200"/>
              <a:t>고객 및 공급자를 위한 선택의 자유</a:t>
            </a:r>
          </a:p>
        </p:txBody>
      </p:sp>
    </p:spTree>
    <p:extLst>
      <p:ext uri="{BB962C8B-B14F-4D97-AF65-F5344CB8AC3E}">
        <p14:creationId xmlns:p14="http://schemas.microsoft.com/office/powerpoint/2010/main" val="341913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14">
            <a:extLst>
              <a:ext uri="{FF2B5EF4-FFF2-40B4-BE49-F238E27FC236}">
                <a16:creationId xmlns:a16="http://schemas.microsoft.com/office/drawing/2014/main" id="{2832A84E-602C-384E-9787-3FF6AB08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98" y="2584388"/>
            <a:ext cx="787830" cy="986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1CE73-9862-BF41-88CB-618BF07A85C4}"/>
              </a:ext>
            </a:extLst>
          </p:cNvPr>
          <p:cNvSpPr txBox="1"/>
          <p:nvPr/>
        </p:nvSpPr>
        <p:spPr>
          <a:xfrm>
            <a:off x="7349826" y="6094710"/>
            <a:ext cx="3601282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100" i="1"/>
              <a:t>인용된 프로젝트 및 도구는 단지 참조용입니다.</a:t>
            </a:r>
            <a:br>
              <a:rPr lang="ko-KR" sz="1100" i="1"/>
            </a:br>
            <a:r>
              <a:rPr lang="ko-KR" sz="1100" i="1"/>
              <a:t>OpenChain ISO 5230:2020은 프로세스 구현 선택에 관한 규범이 아닙니다.</a:t>
            </a: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C366D37C-CCAF-4D68-A9CF-8A3C4F4C126B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 sz="4200"/>
              <a:t>OpenChain 프레임 품질 컴플라이언스</a:t>
            </a:r>
          </a:p>
        </p:txBody>
      </p:sp>
      <p:pic>
        <p:nvPicPr>
          <p:cNvPr id="15" name="Picture 15" descr="A picture containing lamp&#10;&#10;Description automatically generated">
            <a:extLst>
              <a:ext uri="{FF2B5EF4-FFF2-40B4-BE49-F238E27FC236}">
                <a16:creationId xmlns:a16="http://schemas.microsoft.com/office/drawing/2014/main" id="{BF8130C9-6273-4C0F-814A-D20B0F53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550" y="1981061"/>
            <a:ext cx="787830" cy="4135959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9984ACE-EFC8-324D-A0A9-2201A50BBC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63" y="1933619"/>
            <a:ext cx="1424773" cy="79207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63151AE-4571-4EBE-9417-5402E15B5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973" y="5629066"/>
            <a:ext cx="1147590" cy="258116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EF681E5F-9F1E-4F9F-8417-2D4C4A7DA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973" y="4049040"/>
            <a:ext cx="925496" cy="51329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D1A78C3-C4FB-4F4C-998F-FAFF17C0C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973" y="4653883"/>
            <a:ext cx="925495" cy="39892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44FD9CD-D19E-42AA-9A42-6B58AB4A0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333" y="5144349"/>
            <a:ext cx="921845" cy="397659"/>
          </a:xfrm>
          <a:prstGeom prst="rect">
            <a:avLst/>
          </a:prstGeom>
        </p:spPr>
      </p:pic>
      <p:sp>
        <p:nvSpPr>
          <p:cNvPr id="19" name="テキスト ボックス 24">
            <a:extLst>
              <a:ext uri="{FF2B5EF4-FFF2-40B4-BE49-F238E27FC236}">
                <a16:creationId xmlns:a16="http://schemas.microsoft.com/office/drawing/2014/main" id="{FBB1B04A-73C7-D44C-A2B4-01DBC480CA8D}"/>
              </a:ext>
            </a:extLst>
          </p:cNvPr>
          <p:cNvSpPr txBox="1"/>
          <p:nvPr/>
        </p:nvSpPr>
        <p:spPr>
          <a:xfrm>
            <a:off x="971858" y="3267853"/>
            <a:ext cx="36262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ko-KR" sz="1800">
                <a:solidFill>
                  <a:srgbClr val="008892"/>
                </a:solidFill>
                <a:latin typeface="Calibri"/>
              </a:rPr>
              <a:t>프로그램 확립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과업 정립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검토 및 승인 프로세스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컴플라이언스 아티팩트 축적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커뮤니티 참여 정책</a:t>
            </a: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89B6BEB7-6845-0C41-AAEA-EA2BB8A46845}"/>
              </a:ext>
            </a:extLst>
          </p:cNvPr>
          <p:cNvSpPr txBox="1"/>
          <p:nvPr/>
        </p:nvSpPr>
        <p:spPr>
          <a:xfrm>
            <a:off x="971858" y="2868654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오픈 소스 컴플라이언스 프로그램…</a:t>
            </a: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40808B3A-4C8E-2640-AF39-94B3C5739E9F}"/>
              </a:ext>
            </a:extLst>
          </p:cNvPr>
          <p:cNvSpPr txBox="1"/>
          <p:nvPr/>
        </p:nvSpPr>
        <p:spPr>
          <a:xfrm>
            <a:off x="6536344" y="1797029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선택 구현 예시</a:t>
            </a:r>
          </a:p>
        </p:txBody>
      </p:sp>
      <p:sp>
        <p:nvSpPr>
          <p:cNvPr id="24" name="テキスト ボックス 24">
            <a:extLst>
              <a:ext uri="{FF2B5EF4-FFF2-40B4-BE49-F238E27FC236}">
                <a16:creationId xmlns:a16="http://schemas.microsoft.com/office/drawing/2014/main" id="{1D4CA3B1-74AD-7843-A05C-BB2F67FC2201}"/>
              </a:ext>
            </a:extLst>
          </p:cNvPr>
          <p:cNvSpPr txBox="1"/>
          <p:nvPr/>
        </p:nvSpPr>
        <p:spPr>
          <a:xfrm>
            <a:off x="7349827" y="2811516"/>
            <a:ext cx="3626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ko-KR" sz="1800">
                <a:solidFill>
                  <a:srgbClr val="008892"/>
                </a:solidFill>
                <a:latin typeface="Calibri"/>
              </a:rPr>
              <a:t>소프트웨어 BOM(구성 요소 목록)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6DB7164-8A1C-1A4E-9737-BA80AFBD0614}"/>
              </a:ext>
            </a:extLst>
          </p:cNvPr>
          <p:cNvSpPr txBox="1"/>
          <p:nvPr/>
        </p:nvSpPr>
        <p:spPr>
          <a:xfrm>
            <a:off x="7349826" y="4476196"/>
            <a:ext cx="387031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ko-KR" sz="1800">
                <a:solidFill>
                  <a:srgbClr val="008892"/>
                </a:solidFill>
                <a:latin typeface="Calibri"/>
              </a:rPr>
              <a:t>업스트림, 내부 개발 및 다운스트림 오픈 소스 소프트웨어를 식별하는 자동화</a:t>
            </a:r>
          </a:p>
        </p:txBody>
      </p:sp>
    </p:spTree>
    <p:extLst>
      <p:ext uri="{BB962C8B-B14F-4D97-AF65-F5344CB8AC3E}">
        <p14:creationId xmlns:p14="http://schemas.microsoft.com/office/powerpoint/2010/main" val="100090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38175" y="229540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900"/>
            </a:pPr>
            <a:r>
              <a:rPr lang="ko-KR"/>
              <a:t>OpenChain ISO 5230은 고품질 오픈 소스 컴플라이언스 프로그램의 핵심 요건을 정의합니다. OpenChain 프로젝트는 이 표준을 개발합니다.</a:t>
            </a:r>
            <a:br>
              <a:rPr lang="ko-KR"/>
            </a:br>
            <a:br>
              <a:rPr lang="ko-KR"/>
            </a:br>
            <a:r>
              <a:rPr lang="ko-KR" sz="2400" i="1"/>
              <a:t>우리의 비전은 신뢰할 수 있고 일관된 컴플라이언스 정보와 함께 오픈 소스를 제공하는 공급망입니다.</a:t>
            </a:r>
            <a:br>
              <a:rPr lang="ko-KR" sz="2400"/>
            </a:br>
            <a:br>
              <a:rPr lang="ko-KR" sz="2400"/>
            </a:br>
            <a:r>
              <a:rPr lang="ko-KR" sz="2400" i="1"/>
              <a:t>우리의 임무는 소프트웨어 공급망 참가자들을 위해 오픈 소스의 효과적인 관리를 달성하기 위한 요건을 확립하는 것입니다</a:t>
            </a:r>
          </a:p>
        </p:txBody>
      </p:sp>
      <p:sp>
        <p:nvSpPr>
          <p:cNvPr id="3" name="Shape 92">
            <a:extLst>
              <a:ext uri="{FF2B5EF4-FFF2-40B4-BE49-F238E27FC236}">
                <a16:creationId xmlns:a16="http://schemas.microsoft.com/office/drawing/2014/main" id="{191A853C-E2E9-C64E-A6FE-FDCD8F9123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58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00"/>
            </a:pPr>
            <a:r>
              <a:rPr lang="ko-KR" dirty="0">
                <a:solidFill>
                  <a:schemeClr val="bg1">
                    <a:lumMod val="50000"/>
                  </a:schemeClr>
                </a:solidFill>
              </a:rPr>
              <a:t>자체 인증은 </a:t>
            </a:r>
            <a:r>
              <a:rPr lang="ko-KR" dirty="0" err="1">
                <a:solidFill>
                  <a:schemeClr val="bg1">
                    <a:lumMod val="50000"/>
                  </a:schemeClr>
                </a:solidFill>
              </a:rPr>
              <a:t>OpenChain</a:t>
            </a:r>
            <a:r>
              <a:rPr lang="ko-KR" dirty="0">
                <a:solidFill>
                  <a:schemeClr val="bg1">
                    <a:lumMod val="50000"/>
                  </a:schemeClr>
                </a:solidFill>
              </a:rPr>
              <a:t> 산업 표준의 핵심입니다. 기업은 ‘예/</a:t>
            </a:r>
            <a:r>
              <a:rPr lang="ko-KR" dirty="0" err="1">
                <a:solidFill>
                  <a:schemeClr val="bg1">
                    <a:lumMod val="50000"/>
                  </a:schemeClr>
                </a:solidFill>
              </a:rPr>
              <a:t>아니요’로</a:t>
            </a:r>
            <a:r>
              <a:rPr lang="ko-KR" dirty="0">
                <a:solidFill>
                  <a:schemeClr val="bg1">
                    <a:lumMod val="50000"/>
                  </a:schemeClr>
                </a:solidFill>
              </a:rPr>
              <a:t> 구성된 일련의 질문에 액세스하여 고품질 오픈 소스 컴플라이언스 프로그램의 핵심 요건을 구현했는지 여부를 확인할 수 있습니다. 해당 질문은 여기에서 찾을 수 있습니다.</a:t>
            </a:r>
            <a:br>
              <a:rPr 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>
                <a:solidFill>
                  <a:schemeClr val="bg1">
                    <a:lumMod val="50000"/>
                  </a:schemeClr>
                </a:solidFill>
                <a:hlinkClick r:id="rId3"/>
              </a:rPr>
              <a:t>https://certification.openchainproject.org</a:t>
            </a:r>
            <a:r>
              <a:rPr lang="ko-KR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 sz="4200"/>
              <a:t>자체 인증</a:t>
            </a:r>
          </a:p>
        </p:txBody>
      </p:sp>
    </p:spTree>
    <p:extLst>
      <p:ext uri="{BB962C8B-B14F-4D97-AF65-F5344CB8AC3E}">
        <p14:creationId xmlns:p14="http://schemas.microsoft.com/office/powerpoint/2010/main" val="175499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00"/>
            </a:pPr>
            <a:r>
              <a:rPr lang="ko-KR">
                <a:solidFill>
                  <a:schemeClr val="bg1">
                    <a:lumMod val="50000"/>
                  </a:schemeClr>
                </a:solidFill>
              </a:rPr>
              <a:t>독립적인 컴플라이언스 평가는 법무법인·컨설팅 회사·회계법인 등의 독립당사자가 OpenChain 자체 평가 제품을 검토하고, 이를 완료한 것으로 인지하는가에 대한 지침을 제공하는 것입니다.</a:t>
            </a: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 sz="4200"/>
              <a:t>독립적인 컴플라이언스 평가</a:t>
            </a:r>
          </a:p>
        </p:txBody>
      </p:sp>
    </p:spTree>
    <p:extLst>
      <p:ext uri="{BB962C8B-B14F-4D97-AF65-F5344CB8AC3E}">
        <p14:creationId xmlns:p14="http://schemas.microsoft.com/office/powerpoint/2010/main" val="87793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49573" y="2361450"/>
            <a:ext cx="10515600" cy="282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ko-KR">
                <a:solidFill>
                  <a:schemeClr val="bg1">
                    <a:lumMod val="50000"/>
                  </a:schemeClr>
                </a:solidFill>
              </a:rPr>
              <a:t>외부 인증은 인증 기관이 OpenChain ISO 5230 적합성 프로세스를 통해 기업을 안내하는 프로세스입니다. 그런 다음 인증 기관은 공식 적합성 인증서를 발급합니다. 이 활동은 자동차, 인프라 및 유사 분야와 ISO 표준을 중심으로 관찰되는 외부 인증 방식에 정확하게 매핑됩니다.</a:t>
            </a:r>
            <a:br>
              <a:rPr lang="ko-KR"/>
            </a:br>
            <a:endParaRPr lang="ko-KR"/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 sz="4200"/>
              <a:t>외부 인증</a:t>
            </a:r>
          </a:p>
        </p:txBody>
      </p:sp>
    </p:spTree>
    <p:extLst>
      <p:ext uri="{BB962C8B-B14F-4D97-AF65-F5344CB8AC3E}">
        <p14:creationId xmlns:p14="http://schemas.microsoft.com/office/powerpoint/2010/main" val="88368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5153025" y="1914525"/>
            <a:ext cx="70389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ko-KR" sz="4000"/>
              <a:t>시작하세요</a:t>
            </a:r>
          </a:p>
        </p:txBody>
      </p:sp>
      <p:sp>
        <p:nvSpPr>
          <p:cNvPr id="3" name="Google Shape;319;p39">
            <a:extLst>
              <a:ext uri="{FF2B5EF4-FFF2-40B4-BE49-F238E27FC236}">
                <a16:creationId xmlns:a16="http://schemas.microsoft.com/office/drawing/2014/main" id="{10652CC0-5175-2849-809E-DDDBAB344132}"/>
              </a:ext>
            </a:extLst>
          </p:cNvPr>
          <p:cNvSpPr txBox="1">
            <a:spLocks/>
          </p:cNvSpPr>
          <p:nvPr/>
        </p:nvSpPr>
        <p:spPr>
          <a:xfrm>
            <a:off x="2898443" y="4174272"/>
            <a:ext cx="6395113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ko-KR" sz="24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커뮤니티 살펴보기</a:t>
            </a:r>
            <a:br>
              <a:rPr lang="ko-KR" sz="240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ko-KR" sz="24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3"/>
              </a:rPr>
              <a:t>https://www.openchainproject.org/get-started</a:t>
            </a:r>
          </a:p>
          <a:p>
            <a:pPr>
              <a:buSzPts val="3200"/>
            </a:pPr>
            <a:endParaRPr lang="en-CA" sz="2400" dirty="0">
              <a:solidFill>
                <a:srgbClr val="7F7F7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90000"/>
              </a:lnSpc>
              <a:buClr>
                <a:srgbClr val="7F7F7F"/>
              </a:buClr>
              <a:buSzPts val="3200"/>
            </a:pPr>
            <a:r>
              <a:rPr lang="ko-KR" sz="240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조직 자체 인증 또는 상태 점검</a:t>
            </a:r>
            <a:br>
              <a:rPr lang="ko-KR" sz="240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</a:br>
            <a:r>
              <a:rPr lang="ko-KR" sz="240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/>
              </a:rPr>
              <a:t>https://certification.openchainproject.org</a:t>
            </a:r>
            <a:r>
              <a:rPr lang="ko-KR" sz="240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508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">
            <a:extLst>
              <a:ext uri="{FF2B5EF4-FFF2-40B4-BE49-F238E27FC236}">
                <a16:creationId xmlns:a16="http://schemas.microsoft.com/office/drawing/2014/main" id="{99C1D44B-4F65-5445-923B-C6FF0EABB3F0}"/>
              </a:ext>
            </a:extLst>
          </p:cNvPr>
          <p:cNvSpPr/>
          <p:nvPr/>
        </p:nvSpPr>
        <p:spPr>
          <a:xfrm>
            <a:off x="4340003" y="2237766"/>
            <a:ext cx="3387879" cy="3651579"/>
          </a:xfrm>
          <a:prstGeom prst="roundRect">
            <a:avLst/>
          </a:prstGeom>
          <a:noFill/>
          <a:ln w="127000">
            <a:solidFill>
              <a:srgbClr val="00B4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FA9883E-30BE-7C46-B055-63A4EF09DD95}"/>
              </a:ext>
            </a:extLst>
          </p:cNvPr>
          <p:cNvSpPr/>
          <p:nvPr/>
        </p:nvSpPr>
        <p:spPr>
          <a:xfrm>
            <a:off x="6838227" y="360942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0">
            <a:extLst>
              <a:ext uri="{FF2B5EF4-FFF2-40B4-BE49-F238E27FC236}">
                <a16:creationId xmlns:a16="http://schemas.microsoft.com/office/drawing/2014/main" id="{1D1C3AE5-5B0F-2540-89FD-22249C3E2478}"/>
              </a:ext>
            </a:extLst>
          </p:cNvPr>
          <p:cNvSpPr txBox="1"/>
          <p:nvPr/>
        </p:nvSpPr>
        <p:spPr>
          <a:xfrm>
            <a:off x="7318659" y="3547928"/>
            <a:ext cx="1676627" cy="49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아웃바운드</a:t>
            </a:r>
          </a:p>
        </p:txBody>
      </p:sp>
      <p:sp>
        <p:nvSpPr>
          <p:cNvPr id="25" name="正方形/長方形 21">
            <a:extLst>
              <a:ext uri="{FF2B5EF4-FFF2-40B4-BE49-F238E27FC236}">
                <a16:creationId xmlns:a16="http://schemas.microsoft.com/office/drawing/2014/main" id="{C0534330-9E58-2446-B02B-A674E386EEEC}"/>
              </a:ext>
            </a:extLst>
          </p:cNvPr>
          <p:cNvSpPr/>
          <p:nvPr/>
        </p:nvSpPr>
        <p:spPr>
          <a:xfrm>
            <a:off x="3462985" y="258548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3">
            <a:extLst>
              <a:ext uri="{FF2B5EF4-FFF2-40B4-BE49-F238E27FC236}">
                <a16:creationId xmlns:a16="http://schemas.microsoft.com/office/drawing/2014/main" id="{7AEC68EC-7F7A-1D4D-9B60-5A75AB94268F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19">
            <a:extLst>
              <a:ext uri="{FF2B5EF4-FFF2-40B4-BE49-F238E27FC236}">
                <a16:creationId xmlns:a16="http://schemas.microsoft.com/office/drawing/2014/main" id="{CF7E64D4-C49E-D741-B544-F8C068F94E91}"/>
              </a:ext>
            </a:extLst>
          </p:cNvPr>
          <p:cNvSpPr txBox="1"/>
          <p:nvPr/>
        </p:nvSpPr>
        <p:spPr>
          <a:xfrm>
            <a:off x="3111551" y="2565677"/>
            <a:ext cx="1676627" cy="49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인바운드</a:t>
            </a:r>
          </a:p>
        </p:txBody>
      </p: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id="{77494C88-36C1-584C-B753-53256BB07399}"/>
              </a:ext>
            </a:extLst>
          </p:cNvPr>
          <p:cNvSpPr txBox="1"/>
          <p:nvPr/>
        </p:nvSpPr>
        <p:spPr>
          <a:xfrm>
            <a:off x="4340003" y="3443561"/>
            <a:ext cx="36262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ko-KR" sz="1800">
                <a:solidFill>
                  <a:srgbClr val="008892"/>
                </a:solidFill>
                <a:latin typeface="Calibri"/>
              </a:rPr>
              <a:t>프로그램 확립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과업 정립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검토 및 승인 프로세스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컴플라이언스 아티팩트 축적</a:t>
            </a:r>
          </a:p>
          <a:p>
            <a:pPr marL="285750" indent="-285750">
              <a:buFont typeface="Wingdings"/>
              <a:buChar char="ü"/>
            </a:pPr>
            <a:r>
              <a:rPr lang="ko-KR" sz="1800">
                <a:solidFill>
                  <a:srgbClr val="008892"/>
                </a:solidFill>
                <a:latin typeface="Calibri"/>
              </a:rPr>
              <a:t>커뮤니티 참여 정책</a:t>
            </a:r>
          </a:p>
        </p:txBody>
      </p:sp>
      <p:sp>
        <p:nvSpPr>
          <p:cNvPr id="20" name="Google Shape;285;p35">
            <a:extLst>
              <a:ext uri="{FF2B5EF4-FFF2-40B4-BE49-F238E27FC236}">
                <a16:creationId xmlns:a16="http://schemas.microsoft.com/office/drawing/2014/main" id="{49054316-CBC2-504E-BD63-023046E2348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/>
              <a:t>OpenChain을 통해 공급망에서 신뢰할 수 있고 일관된 컴플라이언스 정보 제공</a:t>
            </a:r>
          </a:p>
        </p:txBody>
      </p:sp>
      <p:sp>
        <p:nvSpPr>
          <p:cNvPr id="17" name="角丸四角形 8">
            <a:extLst>
              <a:ext uri="{FF2B5EF4-FFF2-40B4-BE49-F238E27FC236}">
                <a16:creationId xmlns:a16="http://schemas.microsoft.com/office/drawing/2014/main" id="{74B191AE-5048-CB46-86D1-6344C7A52C77}"/>
              </a:ext>
            </a:extLst>
          </p:cNvPr>
          <p:cNvSpPr/>
          <p:nvPr/>
        </p:nvSpPr>
        <p:spPr>
          <a:xfrm>
            <a:off x="57260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1">
            <a:extLst>
              <a:ext uri="{FF2B5EF4-FFF2-40B4-BE49-F238E27FC236}">
                <a16:creationId xmlns:a16="http://schemas.microsoft.com/office/drawing/2014/main" id="{FC86085E-ACCC-F14D-8AD9-6525E723FF9A}"/>
              </a:ext>
            </a:extLst>
          </p:cNvPr>
          <p:cNvSpPr/>
          <p:nvPr/>
        </p:nvSpPr>
        <p:spPr>
          <a:xfrm>
            <a:off x="895825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16">
            <a:extLst>
              <a:ext uri="{FF2B5EF4-FFF2-40B4-BE49-F238E27FC236}">
                <a16:creationId xmlns:a16="http://schemas.microsoft.com/office/drawing/2014/main" id="{25B4EF6E-2178-E44D-B65D-1737E40B6AA9}"/>
              </a:ext>
            </a:extLst>
          </p:cNvPr>
          <p:cNvSpPr txBox="1"/>
          <p:nvPr/>
        </p:nvSpPr>
        <p:spPr>
          <a:xfrm>
            <a:off x="9320463" y="2228443"/>
            <a:ext cx="1960129" cy="491822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다운스트림</a:t>
            </a:r>
          </a:p>
        </p:txBody>
      </p:sp>
      <p:sp>
        <p:nvSpPr>
          <p:cNvPr id="34" name="右矢印 7">
            <a:extLst>
              <a:ext uri="{FF2B5EF4-FFF2-40B4-BE49-F238E27FC236}">
                <a16:creationId xmlns:a16="http://schemas.microsoft.com/office/drawing/2014/main" id="{F440FDAA-2E34-E543-83BF-34B0DFF3BC54}"/>
              </a:ext>
            </a:extLst>
          </p:cNvPr>
          <p:cNvSpPr/>
          <p:nvPr/>
        </p:nvSpPr>
        <p:spPr>
          <a:xfrm>
            <a:off x="3424478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18">
            <a:extLst>
              <a:ext uri="{FF2B5EF4-FFF2-40B4-BE49-F238E27FC236}">
                <a16:creationId xmlns:a16="http://schemas.microsoft.com/office/drawing/2014/main" id="{69FED9BF-FA21-2841-8437-1FFAF2B39091}"/>
              </a:ext>
            </a:extLst>
          </p:cNvPr>
          <p:cNvSpPr/>
          <p:nvPr/>
        </p:nvSpPr>
        <p:spPr>
          <a:xfrm>
            <a:off x="8012540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">
            <a:extLst>
              <a:ext uri="{FF2B5EF4-FFF2-40B4-BE49-F238E27FC236}">
                <a16:creationId xmlns:a16="http://schemas.microsoft.com/office/drawing/2014/main" id="{D4D2F027-ADE0-8146-AD17-C86AD07E60A3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4">
            <a:extLst>
              <a:ext uri="{FF2B5EF4-FFF2-40B4-BE49-F238E27FC236}">
                <a16:creationId xmlns:a16="http://schemas.microsoft.com/office/drawing/2014/main" id="{73C32DEC-3788-8142-816A-7A50DD3C7169}"/>
              </a:ext>
            </a:extLst>
          </p:cNvPr>
          <p:cNvSpPr txBox="1"/>
          <p:nvPr/>
        </p:nvSpPr>
        <p:spPr>
          <a:xfrm>
            <a:off x="1001956" y="2242731"/>
            <a:ext cx="1676627" cy="491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업스트림</a:t>
            </a:r>
          </a:p>
        </p:txBody>
      </p:sp>
      <p:sp>
        <p:nvSpPr>
          <p:cNvPr id="41" name="テキスト ボックス 4">
            <a:extLst>
              <a:ext uri="{FF2B5EF4-FFF2-40B4-BE49-F238E27FC236}">
                <a16:creationId xmlns:a16="http://schemas.microsoft.com/office/drawing/2014/main" id="{5344D569-C0FF-EC4A-947E-E4E167AD8810}"/>
              </a:ext>
            </a:extLst>
          </p:cNvPr>
          <p:cNvSpPr txBox="1"/>
          <p:nvPr/>
        </p:nvSpPr>
        <p:spPr>
          <a:xfrm>
            <a:off x="4529627" y="3005107"/>
            <a:ext cx="297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sz="2000">
                <a:solidFill>
                  <a:srgbClr val="008892"/>
                </a:solidFill>
                <a:latin typeface="Calibri" panose="020F0502020204030204" pitchFamily="34" charset="0"/>
              </a:rPr>
              <a:t>오픈 소스 컴플라이언스…</a:t>
            </a:r>
          </a:p>
        </p:txBody>
      </p:sp>
    </p:spTree>
    <p:extLst>
      <p:ext uri="{BB962C8B-B14F-4D97-AF65-F5344CB8AC3E}">
        <p14:creationId xmlns:p14="http://schemas.microsoft.com/office/powerpoint/2010/main" val="396884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7380254-CCA7-EF48-BFD6-455F04BD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71450"/>
            <a:ext cx="11150600" cy="6515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CD7D9-9DBB-8349-B4ED-F519C214E209}"/>
              </a:ext>
            </a:extLst>
          </p:cNvPr>
          <p:cNvSpPr/>
          <p:nvPr/>
        </p:nvSpPr>
        <p:spPr>
          <a:xfrm>
            <a:off x="342900" y="1049482"/>
            <a:ext cx="11710555" cy="476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C995F2C-0C33-4745-B34F-F4B303A139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159" y="961159"/>
            <a:ext cx="4935682" cy="49356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628B2B-C8BB-44D1-BB91-F492EA566A21}"/>
              </a:ext>
            </a:extLst>
          </p:cNvPr>
          <p:cNvSpPr txBox="1"/>
          <p:nvPr/>
        </p:nvSpPr>
        <p:spPr>
          <a:xfrm>
            <a:off x="1839083" y="171450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3200" b="1">
                <a:solidFill>
                  <a:schemeClr val="tx1"/>
                </a:solidFill>
                <a:latin typeface="+mj-lt"/>
              </a:rPr>
              <a:t>간결하지만 중요한 의미를 지닌 로고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B4FD-8EF0-48AA-8343-C520B75DFB51}"/>
              </a:ext>
            </a:extLst>
          </p:cNvPr>
          <p:cNvSpPr txBox="1"/>
          <p:nvPr/>
        </p:nvSpPr>
        <p:spPr>
          <a:xfrm>
            <a:off x="1839083" y="6038274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3200" b="1">
                <a:solidFill>
                  <a:schemeClr val="tx1"/>
                </a:solidFill>
                <a:latin typeface="+mj-lt"/>
              </a:rPr>
              <a:t>고품질 오픈 소스 컴플라이언스 정의</a:t>
            </a:r>
          </a:p>
        </p:txBody>
      </p:sp>
    </p:spTree>
    <p:extLst>
      <p:ext uri="{BB962C8B-B14F-4D97-AF65-F5344CB8AC3E}">
        <p14:creationId xmlns:p14="http://schemas.microsoft.com/office/powerpoint/2010/main" val="194884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CA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554C9D-813C-6C41-8B18-06CFB49198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" y="109220"/>
            <a:ext cx="10910073" cy="661877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C160D1-E01D-4F09-BE89-4A3D079D1554}"/>
              </a:ext>
            </a:extLst>
          </p:cNvPr>
          <p:cNvSpPr txBox="1"/>
          <p:nvPr/>
        </p:nvSpPr>
        <p:spPr>
          <a:xfrm>
            <a:off x="1426109" y="130003"/>
            <a:ext cx="93397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2800" b="1">
                <a:solidFill>
                  <a:schemeClr val="tx1"/>
                </a:solidFill>
                <a:latin typeface="+mj-lt"/>
              </a:rPr>
              <a:t>우리의 일은 플래티넘 회원님들 덕분에 가능했습니다</a:t>
            </a:r>
          </a:p>
        </p:txBody>
      </p:sp>
    </p:spTree>
    <p:extLst>
      <p:ext uri="{BB962C8B-B14F-4D97-AF65-F5344CB8AC3E}">
        <p14:creationId xmlns:p14="http://schemas.microsoft.com/office/powerpoint/2010/main" val="413196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6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09F0C5-CC2B-954A-9D11-A7D027340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9773"/>
            <a:ext cx="12192000" cy="61184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A97258D-0F27-412F-8B16-F157F68A9D14}"/>
              </a:ext>
            </a:extLst>
          </p:cNvPr>
          <p:cNvSpPr txBox="1"/>
          <p:nvPr/>
        </p:nvSpPr>
        <p:spPr>
          <a:xfrm>
            <a:off x="730649" y="529248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2800" b="1">
                <a:solidFill>
                  <a:schemeClr val="tx1"/>
                </a:solidFill>
                <a:latin typeface="+mj-lt"/>
              </a:rPr>
              <a:t>공개적으로 발표된 ISO/IEC 5230 또는 이와 동등한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5178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7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707842-43DB-0C48-AC42-ADF4F874B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3EAAB3-2F13-4F30-BFD5-85AE72E38B27}"/>
              </a:ext>
            </a:extLst>
          </p:cNvPr>
          <p:cNvSpPr txBox="1"/>
          <p:nvPr/>
        </p:nvSpPr>
        <p:spPr>
          <a:xfrm>
            <a:off x="730649" y="133350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2800" b="1">
                <a:solidFill>
                  <a:schemeClr val="tx1"/>
                </a:solidFill>
                <a:latin typeface="+mj-lt"/>
              </a:rPr>
              <a:t>공개적으로 발표된 OpenChain 1세대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7042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76C9F-ECA3-3149-B570-E09972799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386712"/>
            <a:ext cx="5105400" cy="5105527"/>
          </a:xfrm>
        </p:spPr>
        <p:txBody>
          <a:bodyPr/>
          <a:lstStyle/>
          <a:p>
            <a:r>
              <a:rPr lang="ko-KR"/>
              <a:t>글로벌 메일링 리스트 </a:t>
            </a:r>
          </a:p>
          <a:p>
            <a:r>
              <a:rPr lang="ko-KR"/>
              <a:t>글로벌 깃허브(GitHub) </a:t>
            </a:r>
          </a:p>
          <a:p>
            <a:r>
              <a:rPr lang="ko-KR"/>
              <a:t>글로벌 오토모티브</a:t>
            </a:r>
          </a:p>
          <a:p>
            <a:r>
              <a:rPr lang="ko-KR"/>
              <a:t>글로벌 에듀케이션 </a:t>
            </a:r>
          </a:p>
          <a:p>
            <a:r>
              <a:rPr lang="ko-KR"/>
              <a:t>글로벌 레퍼런스 툴링</a:t>
            </a:r>
          </a:p>
        </p:txBody>
      </p:sp>
      <p:sp>
        <p:nvSpPr>
          <p:cNvPr id="8" name="Google Shape;285;p35">
            <a:extLst>
              <a:ext uri="{FF2B5EF4-FFF2-40B4-BE49-F238E27FC236}">
                <a16:creationId xmlns:a16="http://schemas.microsoft.com/office/drawing/2014/main" id="{C80C38B8-A524-4744-800C-857CCB5C092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ko-KR"/>
              <a:t>글로벌 + 로컬 커뮤니티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8779A5-5BF8-8C46-B058-B632D0C3D3DA}"/>
              </a:ext>
            </a:extLst>
          </p:cNvPr>
          <p:cNvSpPr txBox="1">
            <a:spLocks/>
          </p:cNvSpPr>
          <p:nvPr/>
        </p:nvSpPr>
        <p:spPr>
          <a:xfrm>
            <a:off x="6096000" y="1387969"/>
            <a:ext cx="5105400" cy="51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/>
              <a:t>중국 작업 그룹</a:t>
            </a:r>
          </a:p>
          <a:p>
            <a:r>
              <a:rPr lang="ko-KR"/>
              <a:t>독일 작업 그룹</a:t>
            </a:r>
          </a:p>
          <a:p>
            <a:r>
              <a:rPr lang="ko-KR"/>
              <a:t>인도 작업 그룹</a:t>
            </a:r>
          </a:p>
          <a:p>
            <a:r>
              <a:rPr lang="ko-KR"/>
              <a:t>일본 작업 그룹</a:t>
            </a:r>
          </a:p>
          <a:p>
            <a:r>
              <a:rPr lang="ko-KR"/>
              <a:t>한국 작업 그룹</a:t>
            </a:r>
          </a:p>
          <a:p>
            <a:r>
              <a:rPr lang="ko-KR"/>
              <a:t>대만 작업 그룹</a:t>
            </a:r>
          </a:p>
          <a:p>
            <a:r>
              <a:rPr lang="ko-KR"/>
              <a:t>영국 작업 그룹</a:t>
            </a:r>
          </a:p>
          <a:p>
            <a:r>
              <a:rPr lang="ko-KR"/>
              <a:t>미국 작업 그룹</a:t>
            </a:r>
          </a:p>
        </p:txBody>
      </p:sp>
    </p:spTree>
    <p:extLst>
      <p:ext uri="{BB962C8B-B14F-4D97-AF65-F5344CB8AC3E}">
        <p14:creationId xmlns:p14="http://schemas.microsoft.com/office/powerpoint/2010/main" val="353400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371F3D-DCEF-C94B-8BC7-40A4384909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78" y="0"/>
            <a:ext cx="9886842" cy="67249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967C42-7035-4652-9AA4-B5A1DFAB682F}"/>
              </a:ext>
            </a:extLst>
          </p:cNvPr>
          <p:cNvSpPr txBox="1"/>
          <p:nvPr/>
        </p:nvSpPr>
        <p:spPr>
          <a:xfrm>
            <a:off x="576102" y="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sz="2800" b="1">
                <a:solidFill>
                  <a:schemeClr val="tx1"/>
                </a:solidFill>
                <a:latin typeface="+mj-lt"/>
              </a:rPr>
              <a:t>OpenChain 자체 인증 질문지</a:t>
            </a:r>
          </a:p>
        </p:txBody>
      </p:sp>
    </p:spTree>
    <p:extLst>
      <p:ext uri="{BB962C8B-B14F-4D97-AF65-F5344CB8AC3E}">
        <p14:creationId xmlns:p14="http://schemas.microsoft.com/office/powerpoint/2010/main" val="128068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1111</Words>
  <Application>Microsoft Office PowerPoint</Application>
  <PresentationFormat>와이드스크린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 Theme</vt:lpstr>
      <vt:lpstr>OpenChain ISO 5230 작동 방식</vt:lpstr>
      <vt:lpstr>OpenChain ISO 5230은 고품질 오픈 소스 컴플라이언스 프로그램의 핵심 요건을 정의합니다. OpenChain 프로젝트는 이 표준을 개발합니다.  우리의 비전은 신뢰할 수 있고 일관된 컴플라이언스 정보와 함께 오픈 소스를 제공하는 공급망입니다.  우리의 임무는 소프트웨어 공급망 참가자들을 위해 오픈 소스의 효과적인 관리를 달성하기 위한 요건을 확립하는 것입니다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포괄적인 참조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OpenChain 표준은 다음을 통해 충족될 수 있습니다.  자체 인증  독립적인 컴플라이언스 평가  외부 인증</vt:lpstr>
      <vt:lpstr>PowerPoint 프레젠테이션</vt:lpstr>
      <vt:lpstr>자체 인증은 OpenChain 산업 표준의 핵심입니다. 기업은 ‘예/아니요’로 구성된 일련의 질문에 액세스하여 고품질 오픈 소스 컴플라이언스 프로그램의 핵심 요건을 구현했는지 여부를 확인할 수 있습니다. 해당 질문은 여기에서 찾을 수 있습니다. https://certification.openchainproject.org </vt:lpstr>
      <vt:lpstr>독립적인 컴플라이언스 평가는 법무법인·컨설팅 회사·회계법인 등의 독립당사자가 OpenChain 자체 평가 제품을 검토하고, 이를 완료한 것으로 인지하는가에 대한 지침을 제공하는 것입니다.</vt:lpstr>
      <vt:lpstr>외부 인증은 인증 기관이 OpenChain ISO 5230 적합성 프로세스를 통해 기업을 안내하는 프로세스입니다. 그런 다음 인증 기관은 공식 적합성 인증서를 발급합니다. 이 활동은 자동차, 인프라 및 유사 분야와 ISO 표준을 중심으로 관찰되는 외부 인증 방식에 정확하게 매핑됩니다. </vt:lpstr>
      <vt:lpstr>시작하세요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Crystal Choi</cp:lastModifiedBy>
  <cp:revision>153</cp:revision>
  <dcterms:created xsi:type="dcterms:W3CDTF">2019-04-09T08:37:53Z</dcterms:created>
  <dcterms:modified xsi:type="dcterms:W3CDTF">2021-05-03T11:41:43Z</dcterms:modified>
</cp:coreProperties>
</file>